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71" r:id="rId4"/>
    <p:sldId id="268" r:id="rId5"/>
    <p:sldId id="270" r:id="rId6"/>
    <p:sldId id="262" r:id="rId7"/>
    <p:sldId id="263" r:id="rId8"/>
    <p:sldId id="257" r:id="rId9"/>
    <p:sldId id="264" r:id="rId10"/>
    <p:sldId id="272" r:id="rId11"/>
    <p:sldId id="273" r:id="rId12"/>
    <p:sldId id="274" r:id="rId13"/>
    <p:sldId id="276" r:id="rId14"/>
    <p:sldId id="277" r:id="rId15"/>
    <p:sldId id="275" r:id="rId16"/>
    <p:sldId id="278" r:id="rId17"/>
    <p:sldId id="27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B4A3"/>
    <a:srgbClr val="262626"/>
    <a:srgbClr val="E5E5E5"/>
    <a:srgbClr val="00C0C5"/>
    <a:srgbClr val="009193"/>
    <a:srgbClr val="73F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/>
    <p:restoredTop sz="91231"/>
  </p:normalViewPr>
  <p:slideViewPr>
    <p:cSldViewPr snapToGrid="0">
      <p:cViewPr varScale="1">
        <p:scale>
          <a:sx n="102" d="100"/>
          <a:sy n="102" d="100"/>
        </p:scale>
        <p:origin x="9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238F7-DED9-154C-98D2-D24F4743CE9F}" type="datetimeFigureOut">
              <a:rPr lang="en-US" smtClean="0"/>
              <a:t>9/24/25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1D769-8FAD-7B46-B99E-17390AD3C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89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E7D6B-D4AD-3FEC-2FF3-A3F8F0B6B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11B615-7022-86C7-1D84-DD68DB8500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49FC7-DCEA-D083-3C41-412143928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Gospel Conversations Training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Relationship Map (close to me, far from God), 15-second testimony, 3 Circles, and Red/Yellow/Green Light Responses</a:t>
            </a: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Contextualized EV Tools for Mission Trips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Hand Gospel in SA, Romans Road for Latin America, etc.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Pro Tip: ask your partners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Three Thirds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Fellowship encompassing accountability, the Word, teaching, prayer, goal setting, and application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Equip Labs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walk through CMT in the first 7 trainings</a:t>
            </a: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8A86B-2649-A073-7247-6D5E98489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205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B261D-9E43-BD79-479B-B855D1369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3A215D-3676-0A7F-F7CF-B929A2949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9C6DDF-5257-AC89-2FF6-B0FD171D74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Cooperation with IMB</a:t>
            </a:r>
          </a:p>
          <a:p>
            <a:pPr marL="171450" lvl="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The IMB wants you and your church to be a healthy, sending church!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Ask for their help establishing the right partners for your church</a:t>
            </a:r>
          </a:p>
          <a:p>
            <a:pPr marL="171450" lvl="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New Partnership in North Africa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Opportunity for young adults to go for a semester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Opportunity for members to go long-term</a:t>
            </a: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IMB Pathways</a:t>
            </a:r>
            <a:br>
              <a:rPr lang="en-US" sz="1200" dirty="0">
                <a:solidFill>
                  <a:srgbClr val="000000"/>
                </a:solidFill>
                <a:latin typeface="Gotham Book" pitchFamily="2" charset="77"/>
              </a:rPr>
            </a:b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- IMB Residency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Master’s Program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Journeyman &amp; Project 3000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All of these already established pathways gave us a target and something to look for in our members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Local Populations of Internationals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God has brought unreached peoples to our neighborhoods and cities!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Show your people what it looks like to live on mission strategically before they even use their passport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Senders Summit Speakers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The others more so than me have a wealth of knowledge and connections that can benefit your church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They also want you to succeed! Without their input and help, our church wouldn’t be experiencing half of what we are today.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So use the resources they give you and reach out for their advice and input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Shout out Paul Colton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FF70C1-FA2D-1E71-17DC-DB9153268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230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BA8FC-39C1-C05F-FD61-83DD66E84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553E7D-CD7D-2F87-EAF0-DF03CE2408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73092B-46FC-7C2B-8068-EDD3EDE6F5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Wingdings" pitchFamily="2" charset="2"/>
              </a:rPr>
              <a:t>In the past year and a half, we’ve seen God do more than we thought we would, and it has looked nothing like what we expected.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>
                <a:sym typeface="Wingdings" pitchFamily="2" charset="2"/>
              </a:rPr>
              <a:t>Here are some awesome things we’ve experienced in that time and some hard things we’ve learned from. NEXT SLIDE!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58F31A-1946-59B2-08E6-4DD76B7BA1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209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E3115-55F1-CB94-0A0B-E35B4A5A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DD16FF-9634-D450-A789-FE44D6DC42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018AFB-479C-0275-E9EE-656947118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Gotham Medium" panose="02000603030000020004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F01B4-0CDD-B413-79D5-E2E8EB158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275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3532E-E03D-8061-581B-586F7F780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08003D-77EF-91CD-43AD-CBE2F35089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9CD75F-0817-11F7-4F98-969832CDF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Gotham Medium" panose="02000603030000020004" pitchFamily="2" charset="77"/>
              </a:rPr>
              <a:t>How has God worked in the difficulties???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0355F3-FA81-C551-5D43-85F252974F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782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805F2-8D97-0E90-7386-DCCD99FD3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089F68-B6A6-B8D1-8D72-EF0D410BB0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0C5A4B-C025-CE92-6280-0ADB43F2C2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ym typeface="Wingdings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BAB8C-2FDB-9E59-117D-5781D45712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482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F366E-B304-0C68-0666-E32195728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13A2A4-8364-8AFD-D266-1F4DBAA395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0BAA27-94CD-B9F6-32E2-F5E28F26FC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>
                <a:latin typeface="Gotham Medium" panose="02000603030000020004" pitchFamily="2" charset="77"/>
              </a:rPr>
              <a:t>No matter where you are today, there is something you can do NOW. 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Maybe you feel like me last March, like you’re drinking through a fire hose…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Don’t do EVERYTHING </a:t>
            </a:r>
            <a:r>
              <a:rPr lang="en-US" dirty="0">
                <a:latin typeface="Gotham Medium" panose="02000603030000020004" pitchFamily="2" charset="77"/>
                <a:sym typeface="Wingdings" pitchFamily="2" charset="2"/>
              </a:rPr>
              <a:t> Ask the God of all wisdom what </a:t>
            </a:r>
            <a:r>
              <a:rPr lang="en-US" dirty="0">
                <a:latin typeface="Gotham Medium" panose="02000603030000020004" pitchFamily="2" charset="77"/>
              </a:rPr>
              <a:t>2 or 3 things are RIGHT for your church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endParaRPr lang="en-US" dirty="0">
              <a:latin typeface="Gotham Medium" panose="02000603030000020004" pitchFamily="2" charset="77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dirty="0">
                <a:latin typeface="Gotham Medium" panose="02000603030000020004" pitchFamily="2" charset="77"/>
              </a:rPr>
              <a:t>Try something! Throw some ideas at the wall, and see if they stick.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Some won’t and some will.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Hold all of it open-handed, knowing that the Lord of the Harvest will succeed.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endParaRPr lang="en-US" dirty="0">
              <a:latin typeface="Gotham Medium" panose="02000603030000020004" pitchFamily="2" charset="77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dirty="0">
                <a:latin typeface="Gotham Medium" panose="02000603030000020004" pitchFamily="2" charset="77"/>
              </a:rPr>
              <a:t>Be a good Southern Baptist and cooperate. It’s what we do! And that’s a real strength!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Utilize the connections you make this week to sharpen and help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Work with other churches in your area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Partner with the IMB and ask for help</a:t>
            </a:r>
          </a:p>
          <a:p>
            <a:pPr marL="228600" lvl="0" indent="-228600">
              <a:buFont typeface="Arial" panose="020B0604020202020204" pitchFamily="34" charset="0"/>
              <a:buChar char="•"/>
            </a:pPr>
            <a:endParaRPr lang="en-US" dirty="0">
              <a:latin typeface="Gotham Medium" panose="02000603030000020004" pitchFamily="2" charset="77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>
                <a:latin typeface="Gotham Medium" panose="02000603030000020004" pitchFamily="2" charset="77"/>
              </a:rPr>
              <a:t>Our God is worthy of the work we put in to hasten His return!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94165-C9A1-2BD8-B1FE-D0EB89FA18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805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183D9-CB47-DF70-4E7B-211058A77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3D0B51-9035-518D-E9FE-BF238645E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332AED-22C0-2C55-4DA0-5E140D892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ym typeface="Wingdings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11AB7-547C-6C86-F44B-985C5C74E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372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Start with my personal history</a:t>
            </a:r>
          </a:p>
          <a:p>
            <a:pPr marL="171450" indent="-171450">
              <a:buFontTx/>
              <a:buChar char="-"/>
            </a:pPr>
            <a:r>
              <a:rPr lang="en-US" dirty="0"/>
              <a:t>Discipled in college w/ a grander vision cast (Rev 7:9-10)</a:t>
            </a:r>
          </a:p>
          <a:p>
            <a:pPr marL="171450" indent="-171450">
              <a:buFontTx/>
              <a:buChar char="-"/>
            </a:pPr>
            <a:r>
              <a:rPr lang="en-US" dirty="0"/>
              <a:t>International Student Ministry</a:t>
            </a:r>
          </a:p>
          <a:p>
            <a:pPr marL="171450" indent="-171450">
              <a:buFontTx/>
              <a:buChar char="-"/>
            </a:pPr>
            <a:r>
              <a:rPr lang="en-US" dirty="0"/>
              <a:t>God, what do YOU want me to do?</a:t>
            </a:r>
          </a:p>
          <a:p>
            <a:pPr marL="171450" indent="-171450">
              <a:buFontTx/>
              <a:buChar char="-"/>
            </a:pPr>
            <a:r>
              <a:rPr lang="en-US" dirty="0"/>
              <a:t>Going or sending at all times</a:t>
            </a:r>
          </a:p>
          <a:p>
            <a:pPr marL="171450" indent="-171450">
              <a:buFontTx/>
              <a:buChar char="-"/>
            </a:pPr>
            <a:r>
              <a:rPr lang="en-US" dirty="0"/>
              <a:t>What does it mean to plant churches </a:t>
            </a:r>
            <a:r>
              <a:rPr lang="en-US" dirty="0">
                <a:sym typeface="Wingdings" pitchFamily="2" charset="2"/>
              </a:rPr>
              <a:t> CC Residency</a:t>
            </a:r>
          </a:p>
          <a:p>
            <a:pPr marL="0" indent="0">
              <a:buFontTx/>
              <a:buNone/>
            </a:pPr>
            <a:r>
              <a:rPr lang="en-US" dirty="0">
                <a:sym typeface="Wingdings" pitchFamily="2" charset="2"/>
              </a:rPr>
              <a:t>NEXT SLIDE!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392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>
                <a:latin typeface="Gotham Book" pitchFamily="2" charset="77"/>
              </a:rPr>
              <a:t>This is our mission! We exist to make gospel-centered disciples among all people for the glory of God.</a:t>
            </a:r>
          </a:p>
          <a:p>
            <a:pPr marL="0" indent="0">
              <a:buNone/>
            </a:pPr>
            <a:endParaRPr lang="en-US" b="0" dirty="0">
              <a:latin typeface="Gotham Book" pitchFamily="2" charset="77"/>
            </a:endParaRPr>
          </a:p>
          <a:p>
            <a:pPr marL="0" indent="0">
              <a:buNone/>
            </a:pPr>
            <a:r>
              <a:rPr lang="en-US" b="0" dirty="0">
                <a:latin typeface="Gotham Book" pitchFamily="2" charset="77"/>
              </a:rPr>
              <a:t>I joined Christ Community in January of 2021 as a Ministry Resident</a:t>
            </a:r>
          </a:p>
          <a:p>
            <a:pPr marL="0" indent="0">
              <a:buNone/>
            </a:pPr>
            <a:r>
              <a:rPr lang="en-US" b="0" dirty="0">
                <a:latin typeface="Gotham Book" pitchFamily="2" charset="77"/>
              </a:rPr>
              <a:t>Residency </a:t>
            </a:r>
            <a:r>
              <a:rPr lang="en-US" b="0" dirty="0">
                <a:latin typeface="Gotham Book" pitchFamily="2" charset="77"/>
                <a:sym typeface="Wingdings" pitchFamily="2" charset="2"/>
              </a:rPr>
              <a:t> Missions Coordinator  Missions Director</a:t>
            </a:r>
          </a:p>
          <a:p>
            <a:pPr marL="0" indent="0">
              <a:buNone/>
            </a:pPr>
            <a:r>
              <a:rPr lang="en-US" b="0" dirty="0">
                <a:latin typeface="Gotham Book" pitchFamily="2" charset="77"/>
                <a:sym typeface="Wingdings" pitchFamily="2" charset="2"/>
              </a:rPr>
              <a:t>NEXT SLIDE!</a:t>
            </a:r>
            <a:endParaRPr lang="en-US" dirty="0">
              <a:latin typeface="Gotham Book" pitchFamily="2" charset="77"/>
            </a:endParaRPr>
          </a:p>
          <a:p>
            <a:pPr marL="0" indent="0">
              <a:buNone/>
            </a:pPr>
            <a:endParaRPr lang="en-US" dirty="0">
              <a:latin typeface="Gotham Medium" panose="02000603030000020004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54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 until that point, this was the history of Christ Community:</a:t>
            </a:r>
          </a:p>
          <a:p>
            <a:pPr marL="228600" indent="-228600">
              <a:buAutoNum type="arabicPeriod"/>
            </a:pPr>
            <a:r>
              <a:rPr lang="en-US" dirty="0"/>
              <a:t>God was stirring in the hearts of FBC members to start a new work in East Huntersville</a:t>
            </a:r>
          </a:p>
          <a:p>
            <a:pPr marL="228600" indent="-228600">
              <a:buAutoNum type="arabicPeriod"/>
            </a:pPr>
            <a:r>
              <a:rPr lang="en-US" dirty="0"/>
              <a:t>The first person saved! “We have one in heaven because we started this mission.”</a:t>
            </a:r>
          </a:p>
          <a:p>
            <a:pPr marL="228600" indent="-228600">
              <a:buAutoNum type="arabicPeriod"/>
            </a:pPr>
            <a:r>
              <a:rPr lang="en-US" dirty="0"/>
              <a:t>A building was built for the East Huntersville Mission, and they purchased it from FBC Huntersville for $1 </a:t>
            </a:r>
            <a:r>
              <a:rPr lang="en-US" dirty="0">
                <a:sym typeface="Wingdings" pitchFamily="2" charset="2"/>
              </a:rPr>
              <a:t> East Huntersville Baptist Church</a:t>
            </a:r>
          </a:p>
          <a:p>
            <a:pPr marL="228600" indent="-228600">
              <a:buAutoNum type="arabicPeriod"/>
            </a:pPr>
            <a:r>
              <a:rPr lang="en-US" dirty="0">
                <a:sym typeface="Wingdings" pitchFamily="2" charset="2"/>
              </a:rPr>
              <a:t>East Huntersville Baptist Church became Christ Community Church</a:t>
            </a:r>
          </a:p>
          <a:p>
            <a:pPr marL="228600" indent="-228600">
              <a:buAutoNum type="arabicPeriod"/>
            </a:pPr>
            <a:r>
              <a:rPr lang="en-US" dirty="0">
                <a:sym typeface="Wingdings" pitchFamily="2" charset="2"/>
              </a:rPr>
              <a:t>Experienced massive numerical growth followed by painful decrease, but members stayed faithful</a:t>
            </a:r>
          </a:p>
          <a:p>
            <a:pPr marL="228600" indent="-228600">
              <a:buAutoNum type="arabicPeriod"/>
            </a:pPr>
            <a:r>
              <a:rPr lang="en-US" dirty="0">
                <a:sym typeface="Wingdings" pitchFamily="2" charset="2"/>
              </a:rPr>
              <a:t>Current Lead Pastor called, and we’ve seen CC return to abundant fruitfulness and growth</a:t>
            </a:r>
          </a:p>
          <a:p>
            <a:pPr marL="228600" indent="-228600">
              <a:buAutoNum type="arabicPeriod"/>
            </a:pPr>
            <a:endParaRPr lang="en-US" dirty="0">
              <a:sym typeface="Wingdings" pitchFamily="2" charset="2"/>
            </a:endParaRP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15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6F3D4-5670-780B-0CF9-7BA3D34FE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1245C8-E199-EC1C-C2E9-BB23C4B50E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DB80F4-4AA3-2C0A-ABDE-A59EADA5C1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brings us to last March…</a:t>
            </a:r>
          </a:p>
          <a:p>
            <a:endParaRPr lang="en-US" dirty="0"/>
          </a:p>
          <a:p>
            <a:r>
              <a:rPr lang="en-US" dirty="0"/>
              <a:t>At that time, our Missions Pastor was in the process of becoming a lead pastor in Charlotte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Me, 2 other staff members, and a church member signed up for the Senders Summit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By the time I showed up, it was clear that I would be taking the responsibility of leading missions at CC moving forward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was that for me? </a:t>
            </a:r>
            <a:r>
              <a:rPr lang="en-US" dirty="0">
                <a:sym typeface="Wingdings" pitchFamily="2" charset="2"/>
              </a:rPr>
              <a:t> heavy, disorienting, drinking through a firehose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On the next slide is a picture of me from that week…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951CD-D9E1-859C-CC69-1333C27E1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671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of my coworkers made this for me before we left Richmond.</a:t>
            </a:r>
          </a:p>
          <a:p>
            <a:endParaRPr lang="en-US" dirty="0"/>
          </a:p>
          <a:p>
            <a:r>
              <a:rPr lang="en-US" dirty="0"/>
              <a:t>I was drinking through a firehose, racking my brain for what to do – asking the Lord to give me the RIGHT things, because I knew I couldn’t do EVERYTHING.</a:t>
            </a:r>
          </a:p>
          <a:p>
            <a:r>
              <a:rPr lang="en-US" dirty="0"/>
              <a:t>Before we hit the road, I think that He gave me our next steps: NEXT SLIDE!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39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 on the 4 hour drive back to Charlotte, my iPad stayed in my hand as we developed the document you see on the screen…</a:t>
            </a:r>
          </a:p>
          <a:p>
            <a:endParaRPr lang="en-US" dirty="0"/>
          </a:p>
          <a:p>
            <a:r>
              <a:rPr lang="en-US" dirty="0"/>
              <a:t>What the IMB has you thinking through this week is a much better version of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314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Gotham Medium" panose="02000603030000020004" pitchFamily="2" charset="77"/>
              </a:rPr>
              <a:t>This is what we landed on:</a:t>
            </a:r>
          </a:p>
          <a:p>
            <a:pPr marL="228600" indent="-228600">
              <a:buAutoNum type="arabicPeriod"/>
            </a:pPr>
            <a:r>
              <a:rPr lang="en-US" dirty="0">
                <a:latin typeface="Gotham Medium" panose="02000603030000020004" pitchFamily="2" charset="77"/>
              </a:rPr>
              <a:t>We knew God had been working in our church. We just needed to ask the question, “What can we adjust slightly in order to make a big difference?”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What is already there and ripe for the picking?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dirty="0">
                <a:latin typeface="Gotham Medium" panose="02000603030000020004" pitchFamily="2" charset="77"/>
              </a:rPr>
              <a:t>We needed to develop our church members’ competency in the mission. There were a lot of people in our church who weren’t intentionally disobedient – they just lacked some helpful tools for the job at hand.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What then should those tools be, and how do we get them into their hands?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dirty="0">
                <a:latin typeface="Gotham Medium" panose="02000603030000020004" pitchFamily="2" charset="77"/>
              </a:rPr>
              <a:t>We needed clear pathways to send our people to solid long-term workers through short-term, mid-term, and long-term opportunities.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n-US" dirty="0">
                <a:latin typeface="Gotham Medium" panose="02000603030000020004" pitchFamily="2" charset="77"/>
              </a:rPr>
              <a:t>Had to ask "Would we need to add partnerships or develop clearer ways to go to our current partners?"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54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latin typeface="Gotham Book" pitchFamily="2" charset="77"/>
              </a:rPr>
              <a:t>Church Staff Retreat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latin typeface="Gotham Book" pitchFamily="2" charset="77"/>
              </a:rPr>
              <a:t>Coming up that summer I would have 45 minutes to teach our staff anything I wanted.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latin typeface="Gotham Book" pitchFamily="2" charset="77"/>
              </a:rPr>
              <a:t>So I taught the CMT </a:t>
            </a:r>
            <a:r>
              <a:rPr lang="en-US" sz="1200" dirty="0">
                <a:latin typeface="Gotham Book" pitchFamily="2" charset="77"/>
                <a:sym typeface="Wingdings" pitchFamily="2" charset="2"/>
              </a:rPr>
              <a:t> I wanted to take that opportunity to clarify our strategy moving forward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latin typeface="Gotham Book" pitchFamily="2" charset="77"/>
                <a:sym typeface="Wingdings" pitchFamily="2" charset="2"/>
              </a:rPr>
              <a:t>I needed our staff to know so that our church members would hear the same strategy from all of us</a:t>
            </a:r>
            <a:endParaRPr lang="en-US" sz="1200" dirty="0"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1200" b="0" i="0" u="none" strike="noStrike" dirty="0">
              <a:solidFill>
                <a:srgbClr val="000000"/>
              </a:solidFill>
              <a:effectLst/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Gotham Book" pitchFamily="2" charset="77"/>
              </a:rPr>
              <a:t>Short-Term Mission Trip Training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- Members leading trips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- Secure language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Gotham Book" pitchFamily="2" charset="77"/>
              </a:rPr>
              <a:t>Testimony and Evangelism training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Gotham Book" pitchFamily="2" charset="77"/>
              </a:rPr>
              <a:t>Education of CMT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Gotham Book" pitchFamily="2" charset="77"/>
              </a:rPr>
              <a:t>How we approach partnerships for the benefit and longevity of long-term workers</a:t>
            </a: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Members with a Heart for Missions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Who did we already see living missionally?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Help them to take their next step in competency and practice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Local Opportunities for Evangelism</a:t>
            </a:r>
          </a:p>
          <a:p>
            <a:pPr marL="171450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Where are we serving in our community already that we can focus more on EV?</a:t>
            </a:r>
          </a:p>
          <a:p>
            <a:pPr marL="628650" lvl="1" indent="-171450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>
                <a:solidFill>
                  <a:srgbClr val="000000"/>
                </a:solidFill>
                <a:latin typeface="Gotham Book" pitchFamily="2" charset="77"/>
              </a:rPr>
              <a:t>Gather people who want to share together to intentionally go out weekly to 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D769-8FAD-7B46-B99E-17390AD3C01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968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46E77-1172-4640-9B9E-434A102102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EFA9E7-E804-3E80-E1FF-262CB8CDA7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8846-67EF-AD78-3B92-02B3B357D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9ED0D-4476-FB76-FF0D-AEEFF1C3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B07F1-9E25-5CF3-EFFF-D56D8D1A7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6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5982C-4568-B7A2-2C7E-D061CC1F4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DBF73C-4A25-9194-1B01-7DDB8EC853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B31B7C-DBA5-E207-176C-B5D1CDCAF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E6AD9-879C-D828-6625-45ECCBFCA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3243B-1676-E9E2-33A7-532E7229E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75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8166C5-C4D9-E4A9-8AA9-DD1A646279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156F1D-906B-2950-FB86-370B75E072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61ED08-0CC9-5AE9-47D0-FA4667962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FC6BE-D703-276C-9083-4B9537A84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A7BBE-72E9-1D0D-7427-FA3D1E64D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7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70A96-9987-8432-C819-77EA6DD3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C31FA-62CD-8434-9595-BDF801F98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32EC8-1D2D-3E37-5584-1302CAFF6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30D8F-2D67-31D2-2E73-74969F0E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A8897-B8BB-B3E6-146C-28A43F853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8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7029E-4A77-EB63-E232-073ED264B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9CF8B-3D81-1B7C-248A-B3DB68FB2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BE1-B3F7-8CB1-17D6-62486A994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8E153-877E-6506-5CCE-08C761E54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22BE9-D9A5-2879-3AFE-8FE701100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65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80D79-85E4-183C-2274-6368C523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4413B-30E9-1A5F-AFFA-1260BE1026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80FDB-61B1-C07F-6067-7DD38F28C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5EF37-EA5E-4832-13E9-52450A501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F33985-3F3E-FC29-30DF-B6ECEE806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7F8705-AF07-FF90-A1D6-28C63975F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249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8A3B7-4B17-FF80-32F0-BBC14D2BC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D925CF-60BC-605B-CC10-F9B439C1C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02B025-D22A-D7C9-5994-394721D46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AF3299-EA69-367A-87BC-4CF8E0689B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EADDB6-3926-BC48-32BB-7DD1857663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75B83B-3A9E-2AEB-542B-2988D279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96E34-89AD-7C9D-0215-E51B19CB7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B32AE3-64FC-F3FA-1414-8AF0C2D2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207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CB549-820E-62D7-7FD4-2777ACD1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9791DD-0F71-356A-91AC-68F872DA0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20F412-9944-A019-BC28-C7E6B72C6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FDFD9E-238D-AB83-EC0F-9DB241E92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2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6B98A9-A21E-68C3-B21D-F92042AAA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EB3E74-5390-A98E-8269-B7E7AC47A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7B1D49-4CE7-4DD2-4EC9-74EB7E92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30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0C826-2F01-492B-6720-769714D21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6A642-621D-E6D0-26B8-734E1BBD6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FAEDC2-4568-6DC8-F140-0E76C3F797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EE31D4-D418-498A-4057-60A654F13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F3A9DE-4175-A0DF-7A24-0BD12665D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829533-AE54-0101-4704-BC263A088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08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88A6A-5A68-24B2-74FB-57B5988A5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E7F211-8E26-85FC-7C49-B82F943C3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02A64-B6BA-5D93-78EE-DF3261041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1A68B0-2337-2769-48F5-35C4FD315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1971C-CCA7-6D61-DC3B-588FD8C4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D0A6ED-7DA5-22A8-070C-860903307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68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DC52FE-4D0B-ED79-BEE8-D2A3E5ACB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8AE60D-2020-BB08-21F8-45E57F551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F1CE-2E0F-7618-5350-C3E0EFFF12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D89221-1482-5A43-ABCB-02921921F9E3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ECB0C9-D937-DD07-B2AD-C8F7D6DABB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0F603-B94F-A1E7-23F5-7178D71DAB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BC5E14-F0F0-B747-8AF5-E831663C1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1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334491F-F7DA-6432-0610-EBC4AB8605C2}"/>
              </a:ext>
            </a:extLst>
          </p:cNvPr>
          <p:cNvSpPr/>
          <p:nvPr/>
        </p:nvSpPr>
        <p:spPr>
          <a:xfrm>
            <a:off x="-145774" y="-159026"/>
            <a:ext cx="12443791" cy="7156174"/>
          </a:xfrm>
          <a:prstGeom prst="rect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789A1A-4F51-0367-D035-B6BC4327F31E}"/>
              </a:ext>
            </a:extLst>
          </p:cNvPr>
          <p:cNvSpPr/>
          <p:nvPr/>
        </p:nvSpPr>
        <p:spPr>
          <a:xfrm>
            <a:off x="2797341" y="4155476"/>
            <a:ext cx="12705347" cy="1354538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637328-E6EB-5492-5BAA-FD3BAF979E16}"/>
              </a:ext>
            </a:extLst>
          </p:cNvPr>
          <p:cNvSpPr txBox="1"/>
          <p:nvPr/>
        </p:nvSpPr>
        <p:spPr>
          <a:xfrm>
            <a:off x="3190592" y="4355691"/>
            <a:ext cx="1972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62626"/>
                </a:solidFill>
                <a:latin typeface="Gotham Medium" panose="02000603030000020004" pitchFamily="2" charset="77"/>
              </a:rPr>
              <a:t>JOSH</a:t>
            </a:r>
          </a:p>
          <a:p>
            <a:r>
              <a:rPr lang="en-US" sz="2800" dirty="0">
                <a:solidFill>
                  <a:srgbClr val="262626"/>
                </a:solidFill>
                <a:latin typeface="Gotham Medium" panose="02000603030000020004" pitchFamily="2" charset="77"/>
              </a:rPr>
              <a:t>HOWARD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C96286-990C-3D80-5B3C-DD6637C7CCED}"/>
              </a:ext>
            </a:extLst>
          </p:cNvPr>
          <p:cNvSpPr txBox="1"/>
          <p:nvPr/>
        </p:nvSpPr>
        <p:spPr>
          <a:xfrm>
            <a:off x="6096000" y="4355691"/>
            <a:ext cx="5402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262626"/>
                </a:solidFill>
                <a:latin typeface="Gotham Medium" panose="02000603030000020004" pitchFamily="2" charset="77"/>
              </a:rPr>
              <a:t>Missions Pastor</a:t>
            </a:r>
          </a:p>
          <a:p>
            <a:r>
              <a:rPr lang="en-US" sz="2800" dirty="0" err="1">
                <a:solidFill>
                  <a:srgbClr val="262626"/>
                </a:solidFill>
                <a:latin typeface="Gotham Medium" panose="02000603030000020004" pitchFamily="2" charset="77"/>
              </a:rPr>
              <a:t>joshh@christcommunity.com</a:t>
            </a:r>
            <a:endParaRPr lang="en-US" sz="2800" dirty="0">
              <a:solidFill>
                <a:srgbClr val="262626"/>
              </a:solidFill>
              <a:latin typeface="Gotham Medium" panose="02000603030000020004" pitchFamily="2" charset="77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14CFB7B-B820-B43A-69B8-64878DA1D80E}"/>
              </a:ext>
            </a:extLst>
          </p:cNvPr>
          <p:cNvCxnSpPr/>
          <p:nvPr/>
        </p:nvCxnSpPr>
        <p:spPr>
          <a:xfrm>
            <a:off x="5552660" y="4355691"/>
            <a:ext cx="0" cy="954107"/>
          </a:xfrm>
          <a:prstGeom prst="line">
            <a:avLst/>
          </a:prstGeom>
          <a:ln w="28575">
            <a:solidFill>
              <a:srgbClr val="18B4A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White text on a black background&#10;&#10;AI-generated content may be incorrect.">
            <a:extLst>
              <a:ext uri="{FF2B5EF4-FFF2-40B4-BE49-F238E27FC236}">
                <a16:creationId xmlns:a16="http://schemas.microsoft.com/office/drawing/2014/main" id="{2602D720-458C-F1E4-2F9F-404A3985E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792" y="1206261"/>
            <a:ext cx="8962657" cy="222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51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669BE-810A-05EC-28A7-C5D74E618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D1E1AD0-92AC-9C85-D61E-80FCDFB999F0}"/>
              </a:ext>
            </a:extLst>
          </p:cNvPr>
          <p:cNvSpPr/>
          <p:nvPr/>
        </p:nvSpPr>
        <p:spPr>
          <a:xfrm>
            <a:off x="-424070" y="411929"/>
            <a:ext cx="2835966" cy="133735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2D69A9-26FA-CDD9-7A64-484E96E5C548}"/>
              </a:ext>
            </a:extLst>
          </p:cNvPr>
          <p:cNvSpPr txBox="1"/>
          <p:nvPr/>
        </p:nvSpPr>
        <p:spPr>
          <a:xfrm>
            <a:off x="3564835" y="2704020"/>
            <a:ext cx="7759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Gospel Conversations Training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Contextualized EV Tools for Mission Trips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Three Thirds Fellowship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Equip Labs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115D9-180E-8FC2-9FAA-FA71B79E2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341" y="576452"/>
            <a:ext cx="805070" cy="6237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600" dirty="0">
                <a:solidFill>
                  <a:schemeClr val="bg2"/>
                </a:solidFill>
                <a:latin typeface="Gotham Medium" panose="02000603030000020004" pitchFamily="2" charset="77"/>
              </a:rPr>
              <a:t>2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E5CB617-7C2B-91F8-1626-E3C7B9217F61}"/>
              </a:ext>
            </a:extLst>
          </p:cNvPr>
          <p:cNvSpPr txBox="1">
            <a:spLocks/>
          </p:cNvSpPr>
          <p:nvPr/>
        </p:nvSpPr>
        <p:spPr>
          <a:xfrm>
            <a:off x="2963822" y="781654"/>
            <a:ext cx="8360837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262626"/>
                </a:solidFill>
                <a:latin typeface="Gotham Medium" panose="02000603030000020004" pitchFamily="2" charset="77"/>
              </a:rPr>
              <a:t>EQUIP OUR PEOPLE WITH TOOLS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F3E1E5C9-7597-A677-7038-35CB9589FE5B}"/>
              </a:ext>
            </a:extLst>
          </p:cNvPr>
          <p:cNvSpPr/>
          <p:nvPr/>
        </p:nvSpPr>
        <p:spPr>
          <a:xfrm>
            <a:off x="2765039" y="2875722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385BA84E-A748-744B-F4E4-93D611A0CE93}"/>
              </a:ext>
            </a:extLst>
          </p:cNvPr>
          <p:cNvSpPr/>
          <p:nvPr/>
        </p:nvSpPr>
        <p:spPr>
          <a:xfrm>
            <a:off x="2765039" y="3611219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879AD25A-1C19-1D4C-6042-30AB005D7FD3}"/>
              </a:ext>
            </a:extLst>
          </p:cNvPr>
          <p:cNvSpPr/>
          <p:nvPr/>
        </p:nvSpPr>
        <p:spPr>
          <a:xfrm>
            <a:off x="2765039" y="4346716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A4A2E592-02F8-C099-2B8D-F095D4959942}"/>
              </a:ext>
            </a:extLst>
          </p:cNvPr>
          <p:cNvSpPr/>
          <p:nvPr/>
        </p:nvSpPr>
        <p:spPr>
          <a:xfrm>
            <a:off x="2765039" y="5082213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97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11E3E-06C4-321E-6C71-F3F957131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5BCBB24-A6C7-4141-2269-A084FBE97AC8}"/>
              </a:ext>
            </a:extLst>
          </p:cNvPr>
          <p:cNvSpPr/>
          <p:nvPr/>
        </p:nvSpPr>
        <p:spPr>
          <a:xfrm>
            <a:off x="-424070" y="411929"/>
            <a:ext cx="2835966" cy="133735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108A5-34B2-B28F-3FC9-353A05A1522A}"/>
              </a:ext>
            </a:extLst>
          </p:cNvPr>
          <p:cNvSpPr txBox="1"/>
          <p:nvPr/>
        </p:nvSpPr>
        <p:spPr>
          <a:xfrm>
            <a:off x="3564835" y="2704020"/>
            <a:ext cx="7759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Cooperation with IMB Staff &amp; Missionary Teams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IMB Pathways to Go Mid/Long-Term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Local Populations of Internationals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Senders Summit Speakers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F735C-64C3-F5FD-591A-915B7390F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341" y="576452"/>
            <a:ext cx="805070" cy="6237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600" dirty="0">
                <a:solidFill>
                  <a:schemeClr val="bg2"/>
                </a:solidFill>
                <a:latin typeface="Gotham Medium" panose="02000603030000020004" pitchFamily="2" charset="77"/>
              </a:rPr>
              <a:t>3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EC04096-D6C3-B953-EBD3-56054ECA3C94}"/>
              </a:ext>
            </a:extLst>
          </p:cNvPr>
          <p:cNvSpPr txBox="1">
            <a:spLocks/>
          </p:cNvSpPr>
          <p:nvPr/>
        </p:nvSpPr>
        <p:spPr>
          <a:xfrm>
            <a:off x="2963822" y="781654"/>
            <a:ext cx="8360837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262626"/>
                </a:solidFill>
                <a:latin typeface="Gotham Medium" panose="02000603030000020004" pitchFamily="2" charset="77"/>
              </a:rPr>
              <a:t>ESTABLISH STRATEGIC PARTNERS/SENDING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F97A46AD-97BD-D218-F4F1-E979B7451509}"/>
              </a:ext>
            </a:extLst>
          </p:cNvPr>
          <p:cNvSpPr/>
          <p:nvPr/>
        </p:nvSpPr>
        <p:spPr>
          <a:xfrm>
            <a:off x="2765039" y="2875722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7F7F4E1A-5E52-45E0-DA55-918A01E3531E}"/>
              </a:ext>
            </a:extLst>
          </p:cNvPr>
          <p:cNvSpPr/>
          <p:nvPr/>
        </p:nvSpPr>
        <p:spPr>
          <a:xfrm>
            <a:off x="2765039" y="3611219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371E3B58-BE34-8892-B5B1-F081D1DF746E}"/>
              </a:ext>
            </a:extLst>
          </p:cNvPr>
          <p:cNvSpPr/>
          <p:nvPr/>
        </p:nvSpPr>
        <p:spPr>
          <a:xfrm>
            <a:off x="2765039" y="4346716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24968BA5-EE39-37D2-2FBF-C077F00D0035}"/>
              </a:ext>
            </a:extLst>
          </p:cNvPr>
          <p:cNvSpPr/>
          <p:nvPr/>
        </p:nvSpPr>
        <p:spPr>
          <a:xfrm>
            <a:off x="2765039" y="5082213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76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F113B-F703-6FFB-C6DF-3A1E28ABE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947C2-CEC4-D4F1-008C-8085F314D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717" y="2038220"/>
            <a:ext cx="9027255" cy="1325563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VICTORIES &amp;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AADEBCF-F463-4B0C-3B29-D3FABA0C12B6}"/>
              </a:ext>
            </a:extLst>
          </p:cNvPr>
          <p:cNvSpPr txBox="1">
            <a:spLocks/>
          </p:cNvSpPr>
          <p:nvPr/>
        </p:nvSpPr>
        <p:spPr>
          <a:xfrm>
            <a:off x="1510748" y="3230390"/>
            <a:ext cx="8212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DIFFICULTIES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62F023-F66A-8D19-5360-4089701F2D56}"/>
              </a:ext>
            </a:extLst>
          </p:cNvPr>
          <p:cNvSpPr/>
          <p:nvPr/>
        </p:nvSpPr>
        <p:spPr>
          <a:xfrm>
            <a:off x="10071652" y="3363783"/>
            <a:ext cx="4309031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0854FC-A2FA-5F9B-5FDC-0BD5E683BA9B}"/>
              </a:ext>
            </a:extLst>
          </p:cNvPr>
          <p:cNvSpPr/>
          <p:nvPr/>
        </p:nvSpPr>
        <p:spPr>
          <a:xfrm>
            <a:off x="-531396" y="2171613"/>
            <a:ext cx="2704753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26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1D932-E7E0-E378-ACB7-7C88CFD74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9E209-98F1-45AA-02D2-244DC7B87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18B4A3"/>
                </a:solidFill>
                <a:latin typeface="Gotham Bold" panose="02000603030000020004" pitchFamily="2" charset="77"/>
              </a:rPr>
              <a:t>VICTORIES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34EDF-AB4B-9FBC-38DD-D086A4E69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749419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Missional Communities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South Asia Mission Trip Team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Basecamp: Year on Mission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6 Church Members Leading Short-Term Mission Trips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2 Families Going on Exploratory Trips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8 Church Members Praying through Calling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Mission Support Groups Started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0EA232-844B-AF90-F112-841CC2574AD0}"/>
              </a:ext>
            </a:extLst>
          </p:cNvPr>
          <p:cNvSpPr/>
          <p:nvPr/>
        </p:nvSpPr>
        <p:spPr>
          <a:xfrm>
            <a:off x="5599043" y="5364297"/>
            <a:ext cx="6758609" cy="1107755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18BE92-DB87-092B-E18F-34CA64C9C960}"/>
              </a:ext>
            </a:extLst>
          </p:cNvPr>
          <p:cNvSpPr txBox="1">
            <a:spLocks/>
          </p:cNvSpPr>
          <p:nvPr/>
        </p:nvSpPr>
        <p:spPr>
          <a:xfrm>
            <a:off x="5850835" y="5440107"/>
            <a:ext cx="6341165" cy="956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2"/>
                </a:solidFill>
                <a:latin typeface="Gotham Medium" panose="02000603030000020004" pitchFamily="2" charset="77"/>
              </a:rPr>
              <a:t>5 Young Adults Going Through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2"/>
                </a:solidFill>
                <a:latin typeface="Gotham Medium" panose="02000603030000020004" pitchFamily="2" charset="77"/>
              </a:rPr>
              <a:t>IMB Residencies THIS SPRING! </a:t>
            </a:r>
          </a:p>
        </p:txBody>
      </p:sp>
    </p:spTree>
    <p:extLst>
      <p:ext uri="{BB962C8B-B14F-4D97-AF65-F5344CB8AC3E}">
        <p14:creationId xmlns:p14="http://schemas.microsoft.com/office/powerpoint/2010/main" val="3417017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B7BD5-582C-4562-B603-0355DE170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265BC-8F33-601E-1424-BE949EA61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18B4A3"/>
                </a:solidFill>
                <a:latin typeface="Gotham Bold" panose="02000603030000020004" pitchFamily="2" charset="77"/>
              </a:rPr>
              <a:t>DIFFICULTIES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72FE1-E57B-63CC-C836-E20BE3262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749419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Equip Labs Didn’t Stick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Mission Trip Training Material Changes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Evangelism without Discipleship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Key Staff Members Leaving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Buy-in from Other Leaders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latin typeface="Gotham Medium" panose="02000603030000020004" pitchFamily="2" charset="77"/>
              </a:rPr>
              <a:t>  Silos in Ministry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49DFE1-2A0B-BB01-6984-82EF7027FF27}"/>
              </a:ext>
            </a:extLst>
          </p:cNvPr>
          <p:cNvSpPr/>
          <p:nvPr/>
        </p:nvSpPr>
        <p:spPr>
          <a:xfrm>
            <a:off x="5592416" y="5200279"/>
            <a:ext cx="6758609" cy="1107755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ECDCFF6-E628-F17C-D501-1D77BFA4CEA1}"/>
              </a:ext>
            </a:extLst>
          </p:cNvPr>
          <p:cNvSpPr txBox="1">
            <a:spLocks/>
          </p:cNvSpPr>
          <p:nvPr/>
        </p:nvSpPr>
        <p:spPr>
          <a:xfrm>
            <a:off x="5844208" y="5276089"/>
            <a:ext cx="6341165" cy="956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2"/>
                </a:solidFill>
                <a:latin typeface="Gotham Medium" panose="02000603030000020004" pitchFamily="2" charset="77"/>
              </a:rPr>
              <a:t>In all of these difficulties, we’ve seen God’s transforming power!</a:t>
            </a:r>
          </a:p>
        </p:txBody>
      </p:sp>
    </p:spTree>
    <p:extLst>
      <p:ext uri="{BB962C8B-B14F-4D97-AF65-F5344CB8AC3E}">
        <p14:creationId xmlns:p14="http://schemas.microsoft.com/office/powerpoint/2010/main" val="3716315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57D01-F6AD-AF66-4971-87BA67BDE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9E14C-AF5E-DC83-875E-AAC0017E0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717" y="2038220"/>
            <a:ext cx="9027255" cy="1325563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WHAT WE’VE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A820F0-AC8D-999B-F450-42664685B87B}"/>
              </a:ext>
            </a:extLst>
          </p:cNvPr>
          <p:cNvSpPr txBox="1">
            <a:spLocks/>
          </p:cNvSpPr>
          <p:nvPr/>
        </p:nvSpPr>
        <p:spPr>
          <a:xfrm>
            <a:off x="3882886" y="3230390"/>
            <a:ext cx="584040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LEARNED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A22763-49AA-CC8C-AFFB-021AC0C634BA}"/>
              </a:ext>
            </a:extLst>
          </p:cNvPr>
          <p:cNvSpPr/>
          <p:nvPr/>
        </p:nvSpPr>
        <p:spPr>
          <a:xfrm>
            <a:off x="10071652" y="3363783"/>
            <a:ext cx="4309031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BCCF39-7AEB-05C0-8242-661619143CC9}"/>
              </a:ext>
            </a:extLst>
          </p:cNvPr>
          <p:cNvSpPr/>
          <p:nvPr/>
        </p:nvSpPr>
        <p:spPr>
          <a:xfrm>
            <a:off x="-531396" y="2171613"/>
            <a:ext cx="2704753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004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71F7B-42E9-B7DC-0AFA-002752F9A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A9D64-383B-AFD2-7977-FBC3E5426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18B4A3"/>
                </a:solidFill>
                <a:latin typeface="Gotham Bold" panose="02000603030000020004" pitchFamily="2" charset="77"/>
              </a:rP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80077-EFFD-87E4-2D90-521162FC6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837" y="1855211"/>
            <a:ext cx="805070" cy="6237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>
                <a:latin typeface="Gotham Medium" panose="02000603030000020004" pitchFamily="2" charset="77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F77EBC-2B7A-D376-ACD1-FEA9F8AA2D8E}"/>
              </a:ext>
            </a:extLst>
          </p:cNvPr>
          <p:cNvSpPr/>
          <p:nvPr/>
        </p:nvSpPr>
        <p:spPr>
          <a:xfrm>
            <a:off x="3445565" y="1690689"/>
            <a:ext cx="8892210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E4DD98-7001-1604-A215-FA21540CCC4C}"/>
              </a:ext>
            </a:extLst>
          </p:cNvPr>
          <p:cNvSpPr txBox="1">
            <a:spLocks/>
          </p:cNvSpPr>
          <p:nvPr/>
        </p:nvSpPr>
        <p:spPr>
          <a:xfrm>
            <a:off x="3644348" y="1912912"/>
            <a:ext cx="8030817" cy="508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2"/>
                </a:solidFill>
                <a:latin typeface="Gotham Medium" panose="02000603030000020004" pitchFamily="2" charset="77"/>
              </a:rPr>
              <a:t>Just Pick Two or Three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097E0CD-92AB-4241-370E-E3C4FEB224DB}"/>
              </a:ext>
            </a:extLst>
          </p:cNvPr>
          <p:cNvSpPr/>
          <p:nvPr/>
        </p:nvSpPr>
        <p:spPr>
          <a:xfrm>
            <a:off x="1828798" y="1716495"/>
            <a:ext cx="901148" cy="9011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02D9FF-7871-06D6-E15E-79CE01EFF7E6}"/>
              </a:ext>
            </a:extLst>
          </p:cNvPr>
          <p:cNvSpPr txBox="1">
            <a:spLocks/>
          </p:cNvSpPr>
          <p:nvPr/>
        </p:nvSpPr>
        <p:spPr>
          <a:xfrm>
            <a:off x="1876837" y="3429192"/>
            <a:ext cx="805070" cy="623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latin typeface="Gotham Medium" panose="02000603030000020004" pitchFamily="2" charset="77"/>
              </a:rPr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2570DFB-A0B0-7F7C-CE53-85FBD5AFD705}"/>
              </a:ext>
            </a:extLst>
          </p:cNvPr>
          <p:cNvSpPr/>
          <p:nvPr/>
        </p:nvSpPr>
        <p:spPr>
          <a:xfrm>
            <a:off x="1828798" y="3290476"/>
            <a:ext cx="901148" cy="9011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ED2EE7-B1F3-933F-267D-2BEB43615F3B}"/>
              </a:ext>
            </a:extLst>
          </p:cNvPr>
          <p:cNvSpPr txBox="1">
            <a:spLocks/>
          </p:cNvSpPr>
          <p:nvPr/>
        </p:nvSpPr>
        <p:spPr>
          <a:xfrm>
            <a:off x="1876837" y="5003173"/>
            <a:ext cx="805070" cy="623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latin typeface="Gotham Medium" panose="02000603030000020004" pitchFamily="2" charset="77"/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E923DA-E5AD-5733-955F-3442B9BB84A2}"/>
              </a:ext>
            </a:extLst>
          </p:cNvPr>
          <p:cNvSpPr/>
          <p:nvPr/>
        </p:nvSpPr>
        <p:spPr>
          <a:xfrm>
            <a:off x="1828798" y="4864457"/>
            <a:ext cx="901148" cy="9011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CDB53A9-22A0-8D85-6768-38D7F3A8CB72}"/>
              </a:ext>
            </a:extLst>
          </p:cNvPr>
          <p:cNvSpPr/>
          <p:nvPr/>
        </p:nvSpPr>
        <p:spPr>
          <a:xfrm>
            <a:off x="3445565" y="3290476"/>
            <a:ext cx="8892210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92EFAC5-E033-29E7-8695-EB41103F60E4}"/>
              </a:ext>
            </a:extLst>
          </p:cNvPr>
          <p:cNvSpPr txBox="1">
            <a:spLocks/>
          </p:cNvSpPr>
          <p:nvPr/>
        </p:nvSpPr>
        <p:spPr>
          <a:xfrm>
            <a:off x="3644348" y="3493974"/>
            <a:ext cx="8030817" cy="494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2"/>
                </a:solidFill>
                <a:latin typeface="Gotham Medium" panose="02000603030000020004" pitchFamily="2" charset="77"/>
              </a:rPr>
              <a:t>Throw Some Stuff at the Wall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160ABA-50FA-6289-23FF-7AED69804429}"/>
              </a:ext>
            </a:extLst>
          </p:cNvPr>
          <p:cNvSpPr/>
          <p:nvPr/>
        </p:nvSpPr>
        <p:spPr>
          <a:xfrm>
            <a:off x="3445565" y="4864458"/>
            <a:ext cx="8892210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2FD3F58-B446-CE8C-65F5-0A786C4A030B}"/>
              </a:ext>
            </a:extLst>
          </p:cNvPr>
          <p:cNvSpPr txBox="1">
            <a:spLocks/>
          </p:cNvSpPr>
          <p:nvPr/>
        </p:nvSpPr>
        <p:spPr>
          <a:xfrm>
            <a:off x="3644348" y="5073068"/>
            <a:ext cx="8269356" cy="483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2"/>
                </a:solidFill>
                <a:latin typeface="Gotham Medium" panose="02000603030000020004" pitchFamily="2" charset="77"/>
              </a:rPr>
              <a:t>Be a Good Southern Baptist &amp; Cooperate</a:t>
            </a:r>
          </a:p>
        </p:txBody>
      </p:sp>
    </p:spTree>
    <p:extLst>
      <p:ext uri="{BB962C8B-B14F-4D97-AF65-F5344CB8AC3E}">
        <p14:creationId xmlns:p14="http://schemas.microsoft.com/office/powerpoint/2010/main" val="1658981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3D9FF-5A3E-12FE-EEF3-9E5BDA9C6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3DB16C-B35F-8FF9-2D92-820BB967D101}"/>
              </a:ext>
            </a:extLst>
          </p:cNvPr>
          <p:cNvSpPr/>
          <p:nvPr/>
        </p:nvSpPr>
        <p:spPr>
          <a:xfrm>
            <a:off x="-145774" y="-145774"/>
            <a:ext cx="12483548" cy="7169426"/>
          </a:xfrm>
          <a:prstGeom prst="rect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White text on a black background&#10;&#10;AI-generated content may be incorrect.">
            <a:extLst>
              <a:ext uri="{FF2B5EF4-FFF2-40B4-BE49-F238E27FC236}">
                <a16:creationId xmlns:a16="http://schemas.microsoft.com/office/drawing/2014/main" id="{CFFB8204-4992-C0AD-B9CD-6D2408C61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671" y="1206261"/>
            <a:ext cx="8962657" cy="222273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00207C-2276-8549-404D-71DE2CF9E496}"/>
              </a:ext>
            </a:extLst>
          </p:cNvPr>
          <p:cNvSpPr txBox="1"/>
          <p:nvPr/>
        </p:nvSpPr>
        <p:spPr>
          <a:xfrm>
            <a:off x="2484348" y="4191453"/>
            <a:ext cx="7223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E5E5E5"/>
                </a:solidFill>
                <a:latin typeface="Gotham Medium" panose="02000603030000020004" pitchFamily="2" charset="77"/>
              </a:rPr>
              <a:t>Josh Howard</a:t>
            </a:r>
          </a:p>
          <a:p>
            <a:pPr algn="ctr"/>
            <a:r>
              <a:rPr lang="en-US" sz="3600" dirty="0" err="1">
                <a:solidFill>
                  <a:srgbClr val="E5E5E5"/>
                </a:solidFill>
                <a:latin typeface="Gotham Medium" panose="02000603030000020004" pitchFamily="2" charset="77"/>
              </a:rPr>
              <a:t>joshh@christcommunity.com</a:t>
            </a:r>
            <a:endParaRPr lang="en-US" sz="3600" dirty="0">
              <a:solidFill>
                <a:srgbClr val="E5E5E5"/>
              </a:solidFill>
              <a:latin typeface="Gotham Medium" panose="02000603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5968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763E1-E000-713A-CBCD-E256FA32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717" y="2038220"/>
            <a:ext cx="9027255" cy="1325563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HOW WE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ADD221-267C-9C13-D070-52DF03C79CBB}"/>
              </a:ext>
            </a:extLst>
          </p:cNvPr>
          <p:cNvSpPr txBox="1">
            <a:spLocks/>
          </p:cNvSpPr>
          <p:nvPr/>
        </p:nvSpPr>
        <p:spPr>
          <a:xfrm>
            <a:off x="3485322" y="3230390"/>
            <a:ext cx="6237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GOT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001734-A067-9C4D-39A0-1B73FC1C6363}"/>
              </a:ext>
            </a:extLst>
          </p:cNvPr>
          <p:cNvSpPr/>
          <p:nvPr/>
        </p:nvSpPr>
        <p:spPr>
          <a:xfrm>
            <a:off x="10071652" y="3363783"/>
            <a:ext cx="4309031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895D0F-48A7-8711-838B-E5046BACE82E}"/>
              </a:ext>
            </a:extLst>
          </p:cNvPr>
          <p:cNvSpPr/>
          <p:nvPr/>
        </p:nvSpPr>
        <p:spPr>
          <a:xfrm>
            <a:off x="-531396" y="2171613"/>
            <a:ext cx="2704753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02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763E1-E000-713A-CBCD-E256FA32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18B4A3"/>
                </a:solidFill>
                <a:latin typeface="Gotham Bold" panose="02000603030000020004" pitchFamily="2" charset="77"/>
              </a:rPr>
              <a:t>OUR MISSION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F424-45B7-0C5E-E949-26AA772F3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76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Gotham Medium" panose="02000603030000020004" pitchFamily="2" charset="77"/>
              </a:rPr>
              <a:t>We exist to make gospel-centered disciples among all people for the glory of God.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D5AFC2-6A37-EBC3-DA51-49ACC8AF5B13}"/>
              </a:ext>
            </a:extLst>
          </p:cNvPr>
          <p:cNvSpPr/>
          <p:nvPr/>
        </p:nvSpPr>
        <p:spPr>
          <a:xfrm>
            <a:off x="6228522" y="3955775"/>
            <a:ext cx="6294784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FF40F83-C528-A19B-A8DE-D9632E6D1294}"/>
              </a:ext>
            </a:extLst>
          </p:cNvPr>
          <p:cNvSpPr txBox="1">
            <a:spLocks/>
          </p:cNvSpPr>
          <p:nvPr/>
        </p:nvSpPr>
        <p:spPr>
          <a:xfrm>
            <a:off x="6639339" y="4107395"/>
            <a:ext cx="5155095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400" dirty="0">
                <a:solidFill>
                  <a:schemeClr val="bg2"/>
                </a:solidFill>
                <a:latin typeface="Gotham Medium" panose="02000603030000020004" pitchFamily="2" charset="77"/>
              </a:rPr>
              <a:t>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76818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0192C-1417-3A20-07B5-A97FC883D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18B4A3"/>
                </a:solidFill>
                <a:latin typeface="Gotham Bold" panose="02000603030000020004" pitchFamily="2" charset="77"/>
              </a:rPr>
              <a:t>CHRIST COMMUNITY HISTORY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CB0F07-B069-B300-3BF0-758A72D71C01}"/>
              </a:ext>
            </a:extLst>
          </p:cNvPr>
          <p:cNvSpPr/>
          <p:nvPr/>
        </p:nvSpPr>
        <p:spPr>
          <a:xfrm>
            <a:off x="1479884" y="2138547"/>
            <a:ext cx="10926678" cy="55850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0F8550-2F55-21D1-7A89-E862D8E680CF}"/>
              </a:ext>
            </a:extLst>
          </p:cNvPr>
          <p:cNvSpPr/>
          <p:nvPr/>
        </p:nvSpPr>
        <p:spPr>
          <a:xfrm>
            <a:off x="1479884" y="4045621"/>
            <a:ext cx="10926678" cy="55850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DA6E0C-B127-CF0B-218C-1110F97A95BE}"/>
              </a:ext>
            </a:extLst>
          </p:cNvPr>
          <p:cNvSpPr txBox="1"/>
          <p:nvPr/>
        </p:nvSpPr>
        <p:spPr>
          <a:xfrm>
            <a:off x="1843146" y="2169998"/>
            <a:ext cx="1754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Gotham Bold" panose="02000603030000020004" pitchFamily="2" charset="77"/>
              </a:rPr>
              <a:t>1950s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91EBAE-2846-8556-993E-7AAA68CC167F}"/>
              </a:ext>
            </a:extLst>
          </p:cNvPr>
          <p:cNvSpPr txBox="1"/>
          <p:nvPr/>
        </p:nvSpPr>
        <p:spPr>
          <a:xfrm>
            <a:off x="5609722" y="2167449"/>
            <a:ext cx="1485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Gotham Bold" panose="02000603030000020004" pitchFamily="2" charset="77"/>
              </a:rPr>
              <a:t>1960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88BA7E-2373-3CA8-7F43-950F82EE2B0C}"/>
              </a:ext>
            </a:extLst>
          </p:cNvPr>
          <p:cNvSpPr txBox="1"/>
          <p:nvPr/>
        </p:nvSpPr>
        <p:spPr>
          <a:xfrm>
            <a:off x="9251276" y="2167449"/>
            <a:ext cx="1485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Gotham Bold" panose="02000603030000020004" pitchFamily="2" charset="77"/>
              </a:rPr>
              <a:t>1985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F0E240-6CF7-C499-A1B7-C6F7F81F4910}"/>
              </a:ext>
            </a:extLst>
          </p:cNvPr>
          <p:cNvSpPr txBox="1"/>
          <p:nvPr/>
        </p:nvSpPr>
        <p:spPr>
          <a:xfrm>
            <a:off x="2013394" y="4080630"/>
            <a:ext cx="1413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Gotham Bold" panose="02000603030000020004" pitchFamily="2" charset="77"/>
              </a:rPr>
              <a:t>1996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3E6980-FAC1-1DED-9567-0B47AFDC5B77}"/>
              </a:ext>
            </a:extLst>
          </p:cNvPr>
          <p:cNvSpPr txBox="1"/>
          <p:nvPr/>
        </p:nvSpPr>
        <p:spPr>
          <a:xfrm>
            <a:off x="5609722" y="4080630"/>
            <a:ext cx="1946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Gotham Bold" panose="02000603030000020004" pitchFamily="2" charset="77"/>
              </a:rPr>
              <a:t>2000s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083DA1-4BE0-C11D-F075-36D526642640}"/>
              </a:ext>
            </a:extLst>
          </p:cNvPr>
          <p:cNvSpPr txBox="1"/>
          <p:nvPr/>
        </p:nvSpPr>
        <p:spPr>
          <a:xfrm>
            <a:off x="9258641" y="4080630"/>
            <a:ext cx="1470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Gotham Bold" panose="02000603030000020004" pitchFamily="2" charset="77"/>
              </a:rPr>
              <a:t>2017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CD0624-F715-6AEC-E148-371E9F324D42}"/>
              </a:ext>
            </a:extLst>
          </p:cNvPr>
          <p:cNvSpPr txBox="1"/>
          <p:nvPr/>
        </p:nvSpPr>
        <p:spPr>
          <a:xfrm>
            <a:off x="1367057" y="2694546"/>
            <a:ext cx="2706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FBC Huntersville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9543F5-E088-ACBC-151E-65F9E0868E2D}"/>
              </a:ext>
            </a:extLst>
          </p:cNvPr>
          <p:cNvSpPr txBox="1"/>
          <p:nvPr/>
        </p:nvSpPr>
        <p:spPr>
          <a:xfrm>
            <a:off x="1290736" y="4639137"/>
            <a:ext cx="2859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CCC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2C4949-DC51-C9A4-0735-CC297BF9814D}"/>
              </a:ext>
            </a:extLst>
          </p:cNvPr>
          <p:cNvSpPr txBox="1"/>
          <p:nvPr/>
        </p:nvSpPr>
        <p:spPr>
          <a:xfrm>
            <a:off x="4836523" y="4637312"/>
            <a:ext cx="34924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Enduring</a:t>
            </a:r>
          </a:p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Faithfulness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51518B-BE3A-DA9F-7315-35828DBD504D}"/>
              </a:ext>
            </a:extLst>
          </p:cNvPr>
          <p:cNvSpPr txBox="1"/>
          <p:nvPr/>
        </p:nvSpPr>
        <p:spPr>
          <a:xfrm>
            <a:off x="8893946" y="4637312"/>
            <a:ext cx="2200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Ronnie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B6333E-E409-1DEB-55A9-39868D8E9ED8}"/>
              </a:ext>
            </a:extLst>
          </p:cNvPr>
          <p:cNvSpPr txBox="1"/>
          <p:nvPr/>
        </p:nvSpPr>
        <p:spPr>
          <a:xfrm>
            <a:off x="4847504" y="2714188"/>
            <a:ext cx="3010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One in Heaven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76B6EB-E964-115A-C646-76E3BD4BE718}"/>
              </a:ext>
            </a:extLst>
          </p:cNvPr>
          <p:cNvSpPr txBox="1"/>
          <p:nvPr/>
        </p:nvSpPr>
        <p:spPr>
          <a:xfrm>
            <a:off x="8439739" y="2714188"/>
            <a:ext cx="3108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 Bold" panose="02000603030000020004" pitchFamily="2" charset="77"/>
              </a:rPr>
              <a:t>EHBC</a:t>
            </a:r>
          </a:p>
        </p:txBody>
      </p:sp>
    </p:spTree>
    <p:extLst>
      <p:ext uri="{BB962C8B-B14F-4D97-AF65-F5344CB8AC3E}">
        <p14:creationId xmlns:p14="http://schemas.microsoft.com/office/powerpoint/2010/main" val="1839471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4608C-129A-A105-C340-0242C2DB9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C6235-A536-5F76-4886-0072A5853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7334" y="2038220"/>
            <a:ext cx="7218110" cy="1325563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MARCH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1C6B50-728F-AC97-16DA-DCA97030BBC2}"/>
              </a:ext>
            </a:extLst>
          </p:cNvPr>
          <p:cNvSpPr txBox="1">
            <a:spLocks/>
          </p:cNvSpPr>
          <p:nvPr/>
        </p:nvSpPr>
        <p:spPr>
          <a:xfrm>
            <a:off x="5049079" y="3230390"/>
            <a:ext cx="31805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rgbClr val="18B4A3"/>
                </a:solidFill>
                <a:latin typeface="Gotham Bold" panose="02000603030000020004" pitchFamily="2" charset="77"/>
              </a:rPr>
              <a:t>2024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31D02-6584-3FB7-A9CA-86065C8CF963}"/>
              </a:ext>
            </a:extLst>
          </p:cNvPr>
          <p:cNvSpPr/>
          <p:nvPr/>
        </p:nvSpPr>
        <p:spPr>
          <a:xfrm>
            <a:off x="8613914" y="3363783"/>
            <a:ext cx="5766770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D3D4F4-4F4C-3A2F-8742-B5E6AAC5E981}"/>
              </a:ext>
            </a:extLst>
          </p:cNvPr>
          <p:cNvSpPr/>
          <p:nvPr/>
        </p:nvSpPr>
        <p:spPr>
          <a:xfrm>
            <a:off x="-531396" y="2171613"/>
            <a:ext cx="3420370" cy="10587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11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artoon stick figure holding a tablet&#10;&#10;AI-generated content may be incorrect.">
            <a:extLst>
              <a:ext uri="{FF2B5EF4-FFF2-40B4-BE49-F238E27FC236}">
                <a16:creationId xmlns:a16="http://schemas.microsoft.com/office/drawing/2014/main" id="{DE485F4C-2441-F9FF-9301-EB7DDB9FD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91" y="735489"/>
            <a:ext cx="4304461" cy="5572551"/>
          </a:xfrm>
          <a:prstGeom prst="rect">
            <a:avLst/>
          </a:prstGeom>
          <a:ln w="76200">
            <a:solidFill>
              <a:srgbClr val="18B4A3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A46CBE8-570F-8846-393D-E6CC23D898FF}"/>
              </a:ext>
            </a:extLst>
          </p:cNvPr>
          <p:cNvSpPr/>
          <p:nvPr/>
        </p:nvSpPr>
        <p:spPr>
          <a:xfrm>
            <a:off x="-177504" y="2646581"/>
            <a:ext cx="7245928" cy="17503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40E4CF-7FD7-9815-2740-57A5F126E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5078" y="3804203"/>
            <a:ext cx="3220279" cy="750887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2"/>
                </a:solidFill>
                <a:latin typeface="Gotham Bold" panose="02000603030000020004" pitchFamily="2" charset="77"/>
              </a:rPr>
              <a:t>SPONGE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CC574B-C188-0D5D-CA7B-8FBD9EA43515}"/>
              </a:ext>
            </a:extLst>
          </p:cNvPr>
          <p:cNvSpPr txBox="1"/>
          <p:nvPr/>
        </p:nvSpPr>
        <p:spPr>
          <a:xfrm>
            <a:off x="2409886" y="4555090"/>
            <a:ext cx="4335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*actual haircut</a:t>
            </a:r>
            <a:endParaRPr lang="en-US" sz="2400" b="0" i="0" u="none" strike="noStrike" dirty="0">
              <a:solidFill>
                <a:srgbClr val="000000"/>
              </a:solidFill>
              <a:effectLst/>
              <a:latin typeface="Gotham Book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86897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DADB05B-DC79-9A3C-41DE-22DD85C53C93}"/>
              </a:ext>
            </a:extLst>
          </p:cNvPr>
          <p:cNvSpPr/>
          <p:nvPr/>
        </p:nvSpPr>
        <p:spPr>
          <a:xfrm>
            <a:off x="5127586" y="2370221"/>
            <a:ext cx="7245928" cy="17503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9EACA-064F-71ED-5062-7D8603410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5946" y="3531747"/>
            <a:ext cx="5049289" cy="750887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2"/>
                </a:solidFill>
                <a:latin typeface="Gotham Bold" panose="02000603030000020004" pitchFamily="2" charset="77"/>
              </a:rPr>
              <a:t>BRAINSTORM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188557-4784-E03F-4B6F-204CE4D5B26D}"/>
              </a:ext>
            </a:extLst>
          </p:cNvPr>
          <p:cNvSpPr txBox="1"/>
          <p:nvPr/>
        </p:nvSpPr>
        <p:spPr>
          <a:xfrm>
            <a:off x="5584033" y="4263542"/>
            <a:ext cx="6252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What is God already doing?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Gotham Book" pitchFamily="2" charset="77"/>
              </a:rPr>
              <a:t>What are a few things we can do now?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19C362-13F7-B81B-4CA5-575BF2F37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89" y="430695"/>
            <a:ext cx="4637922" cy="599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98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763E1-E000-713A-CBCD-E256FA32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18B4A3"/>
                </a:solidFill>
                <a:latin typeface="Gotham Bold" panose="02000603030000020004" pitchFamily="2" charset="77"/>
              </a:rPr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F424-45B7-0C5E-E949-26AA772F3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837" y="1855211"/>
            <a:ext cx="805070" cy="6237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>
                <a:latin typeface="Gotham Medium" panose="02000603030000020004" pitchFamily="2" charset="77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72E3E5-B3A3-7ABB-06D4-C751498316B2}"/>
              </a:ext>
            </a:extLst>
          </p:cNvPr>
          <p:cNvSpPr/>
          <p:nvPr/>
        </p:nvSpPr>
        <p:spPr>
          <a:xfrm>
            <a:off x="3445565" y="1690689"/>
            <a:ext cx="8892210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C43AE19-0667-2EF2-A231-5BE721B0D2AA}"/>
              </a:ext>
            </a:extLst>
          </p:cNvPr>
          <p:cNvSpPr txBox="1">
            <a:spLocks/>
          </p:cNvSpPr>
          <p:nvPr/>
        </p:nvSpPr>
        <p:spPr>
          <a:xfrm>
            <a:off x="3644348" y="1855211"/>
            <a:ext cx="8030817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400" dirty="0">
                <a:solidFill>
                  <a:schemeClr val="bg2"/>
                </a:solidFill>
                <a:latin typeface="Gotham Medium" panose="02000603030000020004" pitchFamily="2" charset="77"/>
              </a:rPr>
              <a:t>Identify Low-Hanging Fruit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81CC7F5-533E-53D4-FB63-0487BE17B997}"/>
              </a:ext>
            </a:extLst>
          </p:cNvPr>
          <p:cNvSpPr/>
          <p:nvPr/>
        </p:nvSpPr>
        <p:spPr>
          <a:xfrm>
            <a:off x="1828798" y="1716495"/>
            <a:ext cx="901148" cy="9011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BEF559-57B4-C113-C757-2C829C3D20CA}"/>
              </a:ext>
            </a:extLst>
          </p:cNvPr>
          <p:cNvSpPr txBox="1">
            <a:spLocks/>
          </p:cNvSpPr>
          <p:nvPr/>
        </p:nvSpPr>
        <p:spPr>
          <a:xfrm>
            <a:off x="1876837" y="3429192"/>
            <a:ext cx="805070" cy="623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latin typeface="Gotham Medium" panose="02000603030000020004" pitchFamily="2" charset="77"/>
              </a:rPr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41247D-3251-D8DB-60B6-62C50F2E76D3}"/>
              </a:ext>
            </a:extLst>
          </p:cNvPr>
          <p:cNvSpPr/>
          <p:nvPr/>
        </p:nvSpPr>
        <p:spPr>
          <a:xfrm>
            <a:off x="1828798" y="3290476"/>
            <a:ext cx="901148" cy="9011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2BFD2C-F5F9-09D6-1D72-3327477D8D1A}"/>
              </a:ext>
            </a:extLst>
          </p:cNvPr>
          <p:cNvSpPr txBox="1">
            <a:spLocks/>
          </p:cNvSpPr>
          <p:nvPr/>
        </p:nvSpPr>
        <p:spPr>
          <a:xfrm>
            <a:off x="1876837" y="5003173"/>
            <a:ext cx="805070" cy="623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>
                <a:latin typeface="Gotham Medium" panose="02000603030000020004" pitchFamily="2" charset="77"/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DB70B4B-4A5C-D950-9012-CD2A1D12002B}"/>
              </a:ext>
            </a:extLst>
          </p:cNvPr>
          <p:cNvSpPr/>
          <p:nvPr/>
        </p:nvSpPr>
        <p:spPr>
          <a:xfrm>
            <a:off x="1828798" y="4864457"/>
            <a:ext cx="901148" cy="9011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8EB948-D5DE-5E82-70B2-1DDC4AA314A5}"/>
              </a:ext>
            </a:extLst>
          </p:cNvPr>
          <p:cNvSpPr/>
          <p:nvPr/>
        </p:nvSpPr>
        <p:spPr>
          <a:xfrm>
            <a:off x="3445565" y="3290476"/>
            <a:ext cx="8892210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8C431EB-1880-0A45-07B2-ED6FA743460A}"/>
              </a:ext>
            </a:extLst>
          </p:cNvPr>
          <p:cNvSpPr txBox="1">
            <a:spLocks/>
          </p:cNvSpPr>
          <p:nvPr/>
        </p:nvSpPr>
        <p:spPr>
          <a:xfrm>
            <a:off x="3644348" y="3454998"/>
            <a:ext cx="8030817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400" dirty="0">
                <a:solidFill>
                  <a:schemeClr val="bg2"/>
                </a:solidFill>
                <a:latin typeface="Gotham Medium" panose="02000603030000020004" pitchFamily="2" charset="77"/>
              </a:rPr>
              <a:t>Equip Our People with Tools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D6D38B-781B-E5AF-86CA-13690847E09E}"/>
              </a:ext>
            </a:extLst>
          </p:cNvPr>
          <p:cNvSpPr/>
          <p:nvPr/>
        </p:nvSpPr>
        <p:spPr>
          <a:xfrm>
            <a:off x="3445565" y="4864458"/>
            <a:ext cx="8892210" cy="90114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B4967D0-81C4-FFA6-3120-4B8E996ED775}"/>
              </a:ext>
            </a:extLst>
          </p:cNvPr>
          <p:cNvSpPr txBox="1">
            <a:spLocks/>
          </p:cNvSpPr>
          <p:nvPr/>
        </p:nvSpPr>
        <p:spPr>
          <a:xfrm>
            <a:off x="3644348" y="5028980"/>
            <a:ext cx="8269356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400" dirty="0">
                <a:solidFill>
                  <a:schemeClr val="bg2"/>
                </a:solidFill>
                <a:latin typeface="Gotham Medium" panose="02000603030000020004" pitchFamily="2" charset="77"/>
              </a:rPr>
              <a:t>Establish Strategic Partners/Sending</a:t>
            </a:r>
          </a:p>
        </p:txBody>
      </p:sp>
    </p:spTree>
    <p:extLst>
      <p:ext uri="{BB962C8B-B14F-4D97-AF65-F5344CB8AC3E}">
        <p14:creationId xmlns:p14="http://schemas.microsoft.com/office/powerpoint/2010/main" val="112579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145489-59F2-470C-2179-BC73161421FF}"/>
              </a:ext>
            </a:extLst>
          </p:cNvPr>
          <p:cNvSpPr/>
          <p:nvPr/>
        </p:nvSpPr>
        <p:spPr>
          <a:xfrm>
            <a:off x="-424070" y="411929"/>
            <a:ext cx="2835966" cy="1337358"/>
          </a:xfrm>
          <a:prstGeom prst="rect">
            <a:avLst/>
          </a:prstGeom>
          <a:solidFill>
            <a:srgbClr val="18B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188557-4784-E03F-4B6F-204CE4D5B26D}"/>
              </a:ext>
            </a:extLst>
          </p:cNvPr>
          <p:cNvSpPr txBox="1"/>
          <p:nvPr/>
        </p:nvSpPr>
        <p:spPr>
          <a:xfrm>
            <a:off x="3564835" y="2704020"/>
            <a:ext cx="7759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Church Staff Retreat (opportunity to teach)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Short-Term Mission Trip Training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Members with a Heart for Missions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Gotham Book" pitchFamily="2" charset="77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Gotham Book" pitchFamily="2" charset="77"/>
              </a:rPr>
              <a:t>Local Opportunities for Evangelism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E23EC-6C91-7B81-CD79-EA4DAE401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341" y="576452"/>
            <a:ext cx="805070" cy="6237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600" dirty="0">
                <a:solidFill>
                  <a:schemeClr val="bg2"/>
                </a:solidFill>
                <a:latin typeface="Gotham Medium" panose="02000603030000020004" pitchFamily="2" charset="77"/>
              </a:rPr>
              <a:t>1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B781696-91A0-D433-9513-B066C76FC86E}"/>
              </a:ext>
            </a:extLst>
          </p:cNvPr>
          <p:cNvSpPr txBox="1">
            <a:spLocks/>
          </p:cNvSpPr>
          <p:nvPr/>
        </p:nvSpPr>
        <p:spPr>
          <a:xfrm>
            <a:off x="2963822" y="781654"/>
            <a:ext cx="8360837" cy="59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262626"/>
                </a:solidFill>
                <a:latin typeface="Gotham Medium" panose="02000603030000020004" pitchFamily="2" charset="77"/>
              </a:rPr>
              <a:t>IDENTIFY LOW-HANGING FRUIT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7DAE525C-DFB9-63EF-92BC-FBAFA9ABE7BD}"/>
              </a:ext>
            </a:extLst>
          </p:cNvPr>
          <p:cNvSpPr/>
          <p:nvPr/>
        </p:nvSpPr>
        <p:spPr>
          <a:xfrm>
            <a:off x="2765039" y="2875722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308DDD33-20C5-E68A-EF87-3E780D038E77}"/>
              </a:ext>
            </a:extLst>
          </p:cNvPr>
          <p:cNvSpPr/>
          <p:nvPr/>
        </p:nvSpPr>
        <p:spPr>
          <a:xfrm>
            <a:off x="2765039" y="3611219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BF8DC314-EF5A-3299-8C0B-165F56B2B737}"/>
              </a:ext>
            </a:extLst>
          </p:cNvPr>
          <p:cNvSpPr/>
          <p:nvPr/>
        </p:nvSpPr>
        <p:spPr>
          <a:xfrm>
            <a:off x="2765039" y="4346716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EF2C7084-ED8E-1971-D91E-41E834284762}"/>
              </a:ext>
            </a:extLst>
          </p:cNvPr>
          <p:cNvSpPr/>
          <p:nvPr/>
        </p:nvSpPr>
        <p:spPr>
          <a:xfrm>
            <a:off x="2765039" y="5082213"/>
            <a:ext cx="397566" cy="185530"/>
          </a:xfrm>
          <a:prstGeom prst="rightArrow">
            <a:avLst/>
          </a:prstGeom>
          <a:solidFill>
            <a:srgbClr val="18B4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17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taff Advance Presentation 2024" id="{CA7BBCB8-0D28-D64E-9ECA-F86696D6198C}" vid="{6510A732-70B1-5C4B-946F-661F6AEFED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10155</TotalTime>
  <Words>1476</Words>
  <Application>Microsoft Macintosh PowerPoint</Application>
  <PresentationFormat>Widescreen</PresentationFormat>
  <Paragraphs>225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Aptos</vt:lpstr>
      <vt:lpstr>Aptos Display</vt:lpstr>
      <vt:lpstr>Arial</vt:lpstr>
      <vt:lpstr>Courier New</vt:lpstr>
      <vt:lpstr>Gotham Bold</vt:lpstr>
      <vt:lpstr>Gotham Book</vt:lpstr>
      <vt:lpstr>Gotham Medium</vt:lpstr>
      <vt:lpstr>Wingdings</vt:lpstr>
      <vt:lpstr>Office Theme</vt:lpstr>
      <vt:lpstr>PowerPoint Presentation</vt:lpstr>
      <vt:lpstr>HOW WE</vt:lpstr>
      <vt:lpstr>OUR MISSION STATEMENT</vt:lpstr>
      <vt:lpstr>CHRIST COMMUNITY HISTORY</vt:lpstr>
      <vt:lpstr>MARCH</vt:lpstr>
      <vt:lpstr>SPONGE</vt:lpstr>
      <vt:lpstr>BRAINSTORM</vt:lpstr>
      <vt:lpstr>NEXT STEPS</vt:lpstr>
      <vt:lpstr>PowerPoint Presentation</vt:lpstr>
      <vt:lpstr>PowerPoint Presentation</vt:lpstr>
      <vt:lpstr>PowerPoint Presentation</vt:lpstr>
      <vt:lpstr>VICTORIES &amp;</vt:lpstr>
      <vt:lpstr>VICTORIES</vt:lpstr>
      <vt:lpstr>DIFFICULTIES</vt:lpstr>
      <vt:lpstr>WHAT WE’VE</vt:lpstr>
      <vt:lpstr>KEY TAKEAWAYS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Howard, Joshua</dc:creator>
  <cp:lastModifiedBy>Howard, Joshua</cp:lastModifiedBy>
  <cp:revision>10</cp:revision>
  <dcterms:created xsi:type="dcterms:W3CDTF">2025-09-11T18:53:21Z</dcterms:created>
  <dcterms:modified xsi:type="dcterms:W3CDTF">2025-09-24T15:17:18Z</dcterms:modified>
</cp:coreProperties>
</file>